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3"/>
  </p:notesMasterIdLst>
  <p:sldIdLst>
    <p:sldId id="294" r:id="rId2"/>
    <p:sldId id="297" r:id="rId3"/>
    <p:sldId id="257" r:id="rId4"/>
    <p:sldId id="265" r:id="rId5"/>
    <p:sldId id="308" r:id="rId6"/>
    <p:sldId id="267" r:id="rId7"/>
    <p:sldId id="296" r:id="rId8"/>
    <p:sldId id="292" r:id="rId9"/>
    <p:sldId id="295" r:id="rId10"/>
    <p:sldId id="300" r:id="rId11"/>
    <p:sldId id="302" r:id="rId12"/>
    <p:sldId id="303" r:id="rId13"/>
    <p:sldId id="313" r:id="rId14"/>
    <p:sldId id="314" r:id="rId15"/>
    <p:sldId id="317" r:id="rId16"/>
    <p:sldId id="362" r:id="rId17"/>
    <p:sldId id="364" r:id="rId18"/>
    <p:sldId id="360" r:id="rId19"/>
    <p:sldId id="280" r:id="rId20"/>
    <p:sldId id="399" r:id="rId21"/>
    <p:sldId id="283" r:id="rId22"/>
    <p:sldId id="400" r:id="rId23"/>
    <p:sldId id="402" r:id="rId24"/>
    <p:sldId id="284" r:id="rId25"/>
    <p:sldId id="404" r:id="rId26"/>
    <p:sldId id="405" r:id="rId27"/>
    <p:sldId id="410" r:id="rId28"/>
    <p:sldId id="301" r:id="rId29"/>
    <p:sldId id="298" r:id="rId30"/>
    <p:sldId id="378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93028" autoAdjust="0"/>
  </p:normalViewPr>
  <p:slideViewPr>
    <p:cSldViewPr snapToGrid="0" snapToObjects="1">
      <p:cViewPr varScale="1">
        <p:scale>
          <a:sx n="61" d="100"/>
          <a:sy n="61" d="100"/>
        </p:scale>
        <p:origin x="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1011-41E3-40B6-B78D-47E4E664A2B7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38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1011-41E3-40B6-B78D-47E4E664A2B7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883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761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9%A0%90%E5%82%99%E8%BB%8A%E7%B8%AB%EF%BC%9A%E6%94%BE%E7%BD%AE%E7%B7%9A%E5%BF%83%E5%8F%8A%E7%B7%9A%E6%A2%AD/1_81k12gay/295650742" TargetMode="External"/><Relationship Id="rId2" Type="http://schemas.openxmlformats.org/officeDocument/2006/relationships/hyperlink" Target="https://emm.edcity.hk/media/%E7%B4%99%E6%A8%A3%E5%8F%8A%E8%A1%A3%E6%9C%8D%E8%A3%BD%E4%BD%9C%E2%94%80%E2%94%80%E9%A0%90%E5%82%99%E8%BB%8A%E7%B8%AB%EF%BC%9A%E7%A9%BF%E7%B7%9A%E9%83%A8%E5%88%86/1_yw2na5t5/295650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m.edcity.hk/media/%E7%B4%99%E6%A8%A3%E5%8F%8A%E8%A1%A3%E6%9C%8D%E8%A3%BD%E4%BD%9C%E2%94%80%E2%94%80%E9%A0%90%E5%82%99%E8%BB%8A%E7%B8%AB%EF%BC%9A%E7%B7%9A%E5%BF%83%E6%89%93%E7%B7%9A/1_erkg3l8d/29565074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1228847"/>
            <a:ext cx="8876596" cy="3102528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sz="5400" dirty="0" smtClean="0"/>
              <a:t>紙</a:t>
            </a:r>
            <a:r>
              <a:rPr lang="zh-TW" altLang="en-US" sz="5400" dirty="0"/>
              <a:t>樣製作及車</a:t>
            </a:r>
            <a:r>
              <a:rPr lang="zh-TW" altLang="en-US" sz="5400" dirty="0" smtClean="0"/>
              <a:t>縫簡介</a:t>
            </a:r>
            <a:r>
              <a:rPr lang="zh-TW" altLang="en-US" sz="5400" dirty="0"/>
              <a:t/>
            </a:r>
            <a:br>
              <a:rPr lang="zh-TW" altLang="en-US" sz="5400" dirty="0"/>
            </a:br>
            <a:endParaRPr lang="en-US" sz="5400" spc="750" dirty="0">
              <a:solidFill>
                <a:schemeClr val="bg1"/>
              </a:solidFill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4874494"/>
            <a:ext cx="12686430" cy="1465973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紙張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 smtClean="0"/>
              <a:t>（嘜</a:t>
            </a:r>
            <a:r>
              <a:rPr lang="zh-TW" altLang="en-US" sz="2800" dirty="0"/>
              <a:t>㗎</a:t>
            </a:r>
            <a:r>
              <a:rPr lang="zh-TW" altLang="en-US" sz="2800" dirty="0" smtClean="0"/>
              <a:t>紙及硬卡紙）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685BE1-B084-4C4C-A8B5-636670AFF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/>
          <a:stretch/>
        </p:blipFill>
        <p:spPr bwMode="auto">
          <a:xfrm>
            <a:off x="145817" y="439816"/>
            <a:ext cx="4685856" cy="333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C81FC17-0602-41E1-B7C4-5371C2BC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89" y="0"/>
            <a:ext cx="7214509" cy="41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366496" y="6534407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470" y="5392027"/>
            <a:ext cx="12477883" cy="1465973"/>
          </a:xfrm>
        </p:spPr>
        <p:txBody>
          <a:bodyPr anchor="t">
            <a:normAutofit/>
          </a:bodyPr>
          <a:lstStyle/>
          <a:p>
            <a:r>
              <a:rPr lang="zh-TW" altLang="en-US" sz="2800" dirty="0" smtClean="0"/>
              <a:t>軟尺／碼尺／放碼尺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69768D3-133F-4742-89BF-0F236DEA4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96" y="2550693"/>
            <a:ext cx="4103840" cy="25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1978391-B5D7-42E7-956B-3F6A675CA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17452"/>
          <a:stretch/>
        </p:blipFill>
        <p:spPr bwMode="auto">
          <a:xfrm>
            <a:off x="2878196" y="60331"/>
            <a:ext cx="5766967" cy="25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48671D4-BF93-4705-BB0E-99216D8B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36" y="0"/>
            <a:ext cx="5130130" cy="51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366496" y="6534407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3" y="5270334"/>
            <a:ext cx="9237378" cy="1465973"/>
          </a:xfrm>
        </p:spPr>
        <p:txBody>
          <a:bodyPr anchor="t">
            <a:normAutofit/>
          </a:bodyPr>
          <a:lstStyle/>
          <a:p>
            <a:r>
              <a:rPr lang="zh-TW" altLang="en-US" sz="2800" dirty="0" smtClean="0"/>
              <a:t>角尺／弧線尺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EF6C65A-6638-4170-9A4D-B6B66101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4" y="104898"/>
            <a:ext cx="6191420" cy="468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30BEF-F548-4D8C-BDCA-8C721C501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857" cy="4685857"/>
          </a:xfrm>
          <a:prstGeom prst="rect">
            <a:avLst/>
          </a:prstGeom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0672546" y="6534407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3" y="4863440"/>
            <a:ext cx="8194641" cy="1465973"/>
          </a:xfrm>
        </p:spPr>
        <p:txBody>
          <a:bodyPr anchor="t">
            <a:normAutofit/>
          </a:bodyPr>
          <a:lstStyle/>
          <a:p>
            <a:r>
              <a:rPr lang="zh-TW" altLang="en-US" sz="2800" dirty="0" smtClean="0"/>
              <a:t>鉛筆</a:t>
            </a:r>
            <a:r>
              <a:rPr lang="zh-TW" altLang="en-US" sz="2800" dirty="0"/>
              <a:t>／</a:t>
            </a:r>
            <a:r>
              <a:rPr lang="ja-JP" altLang="en-US" sz="2800" dirty="0" smtClean="0"/>
              <a:t>劃粉</a:t>
            </a:r>
            <a:r>
              <a:rPr lang="zh-TW" altLang="en-US" sz="2800" dirty="0" smtClean="0"/>
              <a:t>／絞剪／打凹機</a:t>
            </a:r>
            <a:endParaRPr lang="en-US" sz="28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6E50A7E-E8FB-4D57-9B46-562C7E723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871"/>
            <a:ext cx="3291737" cy="2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8E7FCA3-CFCA-4A6B-A82C-7CEA4469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28" y="999871"/>
            <a:ext cx="3418580" cy="25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283D72A-4C4B-4E73-B917-70D3DAB7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61" y="971083"/>
            <a:ext cx="2742374" cy="25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7AE375-8699-4AE3-9AEB-708743DD7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88" y="925477"/>
            <a:ext cx="2794412" cy="2794412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0948771" y="6544189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33" y="4863440"/>
            <a:ext cx="8194641" cy="1465973"/>
          </a:xfrm>
        </p:spPr>
        <p:txBody>
          <a:bodyPr anchor="t">
            <a:normAutofit/>
          </a:bodyPr>
          <a:lstStyle/>
          <a:p>
            <a:r>
              <a:rPr lang="zh-TW" altLang="en-US" sz="2800" dirty="0" smtClean="0"/>
              <a:t>裁衣轆／紙鎮／工作枱</a:t>
            </a:r>
            <a:endParaRPr lang="en-US" sz="2800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093698B-D810-4B27-AFE0-6E79D83F0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7"/>
          <a:stretch/>
        </p:blipFill>
        <p:spPr bwMode="auto">
          <a:xfrm>
            <a:off x="172568" y="1177116"/>
            <a:ext cx="3472595" cy="21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9DB0865-1FA8-44F1-9A62-11EC05D9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63" y="544508"/>
            <a:ext cx="3582861" cy="317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5A2CF5D-1C1A-4AC7-95AF-4F43CE3C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74" y="717720"/>
            <a:ext cx="4680526" cy="29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0758271" y="6534407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1" y="5553719"/>
            <a:ext cx="9013343" cy="111074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dirty="0" smtClean="0"/>
              <a:t>紙</a:t>
            </a:r>
            <a:r>
              <a:rPr lang="zh-TW" altLang="en-US" dirty="0"/>
              <a:t>樣製作</a:t>
            </a:r>
            <a:r>
              <a:rPr lang="zh-TW" altLang="en-US" dirty="0" smtClean="0"/>
              <a:t>技術簡介</a:t>
            </a:r>
            <a:endParaRPr lang="en-US" sz="2800" spc="75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pic>
        <p:nvPicPr>
          <p:cNvPr id="2052" name="Picture 4" descr="Free Woman in Red Dress Making a Pattern on Black Fabric Stock Photo">
            <a:extLst>
              <a:ext uri="{FF2B5EF4-FFF2-40B4-BE49-F238E27FC236}">
                <a16:creationId xmlns:a16="http://schemas.microsoft.com/office/drawing/2014/main" id="{64315B71-7FAC-4F83-AD93-F587CBA6F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920"/>
          <a:stretch/>
        </p:blipFill>
        <p:spPr bwMode="auto">
          <a:xfrm>
            <a:off x="11210" y="426"/>
            <a:ext cx="7848502" cy="52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Black Sling Bag on White Paper Stock Photo">
            <a:extLst>
              <a:ext uri="{FF2B5EF4-FFF2-40B4-BE49-F238E27FC236}">
                <a16:creationId xmlns:a16="http://schemas.microsoft.com/office/drawing/2014/main" id="{A93FAFAD-6432-4EC7-AC2C-A60E688A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4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9AF3E4-4AE4-49BB-9B39-D2AEF0C604AA}"/>
              </a:ext>
            </a:extLst>
          </p:cNvPr>
          <p:cNvSpPr/>
          <p:nvPr/>
        </p:nvSpPr>
        <p:spPr>
          <a:xfrm>
            <a:off x="11210" y="-895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1230515" y="6557801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D268EDB-4D9D-46F4-8ADF-616E1FB7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55" y="-342106"/>
            <a:ext cx="10309745" cy="123348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布紋線</a:t>
            </a:r>
            <a:endParaRPr lang="zh-HK" altLang="en-US" sz="36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0424B4A-0541-4FE8-A603-AD2096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255" y="1246150"/>
            <a:ext cx="6161187" cy="5231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布紋</a:t>
            </a:r>
            <a:r>
              <a:rPr lang="en-US" altLang="zh-HK" dirty="0"/>
              <a:t>: </a:t>
            </a:r>
          </a:p>
          <a:p>
            <a:pPr marL="0" indent="0">
              <a:buNone/>
            </a:pPr>
            <a:r>
              <a:rPr lang="zh-TW" altLang="en-US" dirty="0" smtClean="0"/>
              <a:t>顯示紗線在</a:t>
            </a:r>
            <a:r>
              <a:rPr lang="zh-TW" altLang="en-US" dirty="0"/>
              <a:t>梭織布上的方向</a:t>
            </a:r>
            <a:r>
              <a:rPr lang="zh-TW" altLang="en-US" dirty="0" smtClean="0"/>
              <a:t>，影響布料看起來的感覺、成衣的外觀及掛起時所</a:t>
            </a:r>
            <a:r>
              <a:rPr lang="zh-TW" altLang="en-US" dirty="0"/>
              <a:t>呈現的</a:t>
            </a:r>
            <a:r>
              <a:rPr lang="zh-TW" altLang="en-US" dirty="0" smtClean="0"/>
              <a:t>紋理。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/>
              <a:t>直</a:t>
            </a:r>
            <a:r>
              <a:rPr lang="zh-TW" altLang="en-US" b="1" dirty="0" smtClean="0"/>
              <a:t>紋（經紗）</a:t>
            </a:r>
            <a:r>
              <a:rPr lang="en-US" altLang="zh-HK" b="1" dirty="0" smtClean="0"/>
              <a:t>: </a:t>
            </a:r>
            <a:endParaRPr lang="en-US" altLang="zh-HK" b="1" dirty="0"/>
          </a:p>
          <a:p>
            <a:pPr marL="0" indent="0">
              <a:buNone/>
            </a:pPr>
            <a:r>
              <a:rPr lang="zh-TW" altLang="en-US" dirty="0" smtClean="0"/>
              <a:t>在梭織布上與布邊平衡的紗線，較横紋扭得更緊。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 smtClean="0"/>
              <a:t>橫紋（緯紗）</a:t>
            </a:r>
            <a:r>
              <a:rPr lang="en-US" altLang="zh-HK" b="1" dirty="0" smtClean="0"/>
              <a:t>: </a:t>
            </a:r>
            <a:endParaRPr lang="en-US" altLang="zh-HK" b="1" dirty="0"/>
          </a:p>
          <a:p>
            <a:pPr marL="0" indent="0">
              <a:buNone/>
            </a:pPr>
            <a:r>
              <a:rPr lang="zh-TW" altLang="en-US" dirty="0" smtClean="0"/>
              <a:t>在梭織布上與布邊成直角的紗線。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/>
              <a:t>斜紋：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dirty="0" smtClean="0"/>
              <a:t>與直紋及横紋成</a:t>
            </a:r>
            <a:r>
              <a:rPr lang="en-US" altLang="zh-TW" dirty="0" smtClean="0"/>
              <a:t>45</a:t>
            </a:r>
            <a:r>
              <a:rPr lang="zh-TW" altLang="en-US" dirty="0"/>
              <a:t>度</a:t>
            </a:r>
            <a:r>
              <a:rPr lang="zh-TW" altLang="en-US" dirty="0" smtClean="0"/>
              <a:t>角的對角線。正斜紋有最佳的彈性。</a:t>
            </a:r>
            <a:endParaRPr lang="en-US" altLang="zh-TW" dirty="0" smtClean="0"/>
          </a:p>
          <a:p>
            <a:pPr marL="0" indent="0">
              <a:buNone/>
            </a:pPr>
            <a:endParaRPr lang="zh-HK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726936" y="447675"/>
            <a:ext cx="5029200" cy="5962650"/>
            <a:chOff x="6726936" y="447675"/>
            <a:chExt cx="5029200" cy="59626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936" y="447675"/>
              <a:ext cx="5029200" cy="5962650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 rot="2799372">
              <a:off x="9717023" y="1976470"/>
              <a:ext cx="1316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/>
                <a:t>（</a:t>
              </a:r>
              <a:r>
                <a:rPr lang="en-US" altLang="zh-TW" b="1" dirty="0" smtClean="0"/>
                <a:t>45°</a:t>
              </a:r>
              <a:r>
                <a:rPr lang="zh-TW" altLang="en-US" b="1" dirty="0" smtClean="0"/>
                <a:t>角）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3B8C-75CC-4BE0-A430-76160E69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94" y="599023"/>
            <a:ext cx="10309745" cy="57261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不同</a:t>
            </a:r>
            <a:r>
              <a:rPr lang="zh-TW" altLang="en-US" sz="3600" dirty="0"/>
              <a:t>布紋對成衣</a:t>
            </a:r>
            <a:r>
              <a:rPr lang="zh-TW" altLang="en-US" sz="3600" dirty="0" smtClean="0"/>
              <a:t>設計的影響</a:t>
            </a:r>
            <a:r>
              <a:rPr lang="en-US" altLang="zh-TW" sz="3600" dirty="0"/>
              <a:t>:</a:t>
            </a:r>
            <a:endParaRPr lang="zh-HK" altLang="en-US" sz="36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F83D92-9545-415A-90BE-DE13A40BD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22071"/>
            <a:ext cx="5087067" cy="4207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200" b="1" dirty="0"/>
              <a:t>A ) </a:t>
            </a:r>
            <a:r>
              <a:rPr lang="zh-TW" altLang="en-US" sz="2200" b="1" dirty="0"/>
              <a:t>直紋</a:t>
            </a:r>
            <a:endParaRPr lang="en-US" altLang="zh-TW" sz="2200" b="1" dirty="0"/>
          </a:p>
          <a:p>
            <a:pPr marL="0" indent="0">
              <a:buNone/>
            </a:pPr>
            <a:r>
              <a:rPr lang="zh-TW" altLang="en-US" sz="2200" dirty="0" smtClean="0"/>
              <a:t>紗線較強韌和穩定，能夠</a:t>
            </a:r>
            <a:r>
              <a:rPr lang="zh-TW" altLang="en-US" sz="2200" dirty="0"/>
              <a:t>控制衣服在</a:t>
            </a:r>
            <a:r>
              <a:rPr lang="zh-TW" altLang="en-US" sz="2200" dirty="0" smtClean="0"/>
              <a:t>完成後及</a:t>
            </a:r>
            <a:r>
              <a:rPr lang="zh-TW" altLang="en-US" sz="2200" dirty="0"/>
              <a:t>掛起</a:t>
            </a:r>
            <a:r>
              <a:rPr lang="zh-TW" altLang="en-US" sz="2200" dirty="0" smtClean="0"/>
              <a:t>時的形狀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HK" sz="2200" b="1" dirty="0"/>
              <a:t>B ) </a:t>
            </a:r>
            <a:r>
              <a:rPr lang="zh-TW" altLang="en-US" sz="2200" b="1" dirty="0"/>
              <a:t>橫紋</a:t>
            </a:r>
            <a:endParaRPr lang="en-US" altLang="zh-TW" sz="2200" b="1" dirty="0"/>
          </a:p>
          <a:p>
            <a:pPr marL="0" indent="0">
              <a:buNone/>
            </a:pPr>
            <a:r>
              <a:rPr lang="zh-TW" altLang="en-US" sz="2200" dirty="0"/>
              <a:t>垂直於直紋，相對於直紋沒有那麼穩定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b="1" dirty="0"/>
              <a:t>C) </a:t>
            </a:r>
            <a:r>
              <a:rPr lang="zh-TW" altLang="en-US" sz="2200" b="1" dirty="0"/>
              <a:t>斜紋</a:t>
            </a:r>
            <a:endParaRPr lang="en-US" altLang="zh-HK" sz="2200" b="1" dirty="0"/>
          </a:p>
          <a:p>
            <a:pPr marL="0" indent="0">
              <a:buNone/>
            </a:pPr>
            <a:r>
              <a:rPr lang="zh-TW" altLang="en-US" sz="2200" dirty="0" smtClean="0"/>
              <a:t>與</a:t>
            </a:r>
            <a:r>
              <a:rPr lang="zh-TW" altLang="en-US" sz="2200" dirty="0"/>
              <a:t>直紋及横紋成</a:t>
            </a:r>
            <a:r>
              <a:rPr lang="en-US" altLang="zh-TW" sz="2200" dirty="0"/>
              <a:t>45</a:t>
            </a:r>
            <a:r>
              <a:rPr lang="zh-TW" altLang="en-US" sz="2200" dirty="0"/>
              <a:t>度角，裁剪後布料有</a:t>
            </a:r>
            <a:r>
              <a:rPr lang="zh-TW" altLang="en-US" sz="2200" dirty="0" smtClean="0"/>
              <a:t>彈性。</a:t>
            </a:r>
            <a:endParaRPr lang="en-US" altLang="zh-HK" sz="2200" dirty="0"/>
          </a:p>
          <a:p>
            <a:pPr marL="0" indent="0">
              <a:buNone/>
            </a:pPr>
            <a:endParaRPr lang="zh-HK" altLang="en-US" sz="22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71B632-D8AB-457A-8738-A92ABD87B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t="6390" r="48414" b="55788"/>
          <a:stretch/>
        </p:blipFill>
        <p:spPr>
          <a:xfrm>
            <a:off x="6096001" y="1979696"/>
            <a:ext cx="1681317" cy="20917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D1668AC-8727-4960-A816-2A78B67F7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31359" r="5566" b="31116"/>
          <a:stretch/>
        </p:blipFill>
        <p:spPr>
          <a:xfrm>
            <a:off x="7394028" y="4039243"/>
            <a:ext cx="1732936" cy="215525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D094A7C-06C7-45FA-920B-463EF3E0D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56460" r="42979" b="6955"/>
          <a:stretch/>
        </p:blipFill>
        <p:spPr>
          <a:xfrm>
            <a:off x="8684342" y="1882592"/>
            <a:ext cx="1961536" cy="22860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FD248F81-43C8-4936-A211-358905A102A4}"/>
              </a:ext>
            </a:extLst>
          </p:cNvPr>
          <p:cNvSpPr txBox="1"/>
          <p:nvPr/>
        </p:nvSpPr>
        <p:spPr>
          <a:xfrm rot="16200000">
            <a:off x="6961818" y="3316374"/>
            <a:ext cx="615553" cy="533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HK" sz="2800" b="1" dirty="0"/>
              <a:t>A</a:t>
            </a:r>
            <a:endParaRPr lang="zh-HK" altLang="en-US" sz="28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6BCFA00-6FBB-40FE-A4A2-BC27B9C208E5}"/>
              </a:ext>
            </a:extLst>
          </p:cNvPr>
          <p:cNvSpPr txBox="1"/>
          <p:nvPr/>
        </p:nvSpPr>
        <p:spPr>
          <a:xfrm>
            <a:off x="9665111" y="3498719"/>
            <a:ext cx="38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C</a:t>
            </a:r>
            <a:endParaRPr lang="zh-HK" altLang="en-US" sz="2800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A7BA9C6-8A09-455F-A340-A94F5E52EC12}"/>
              </a:ext>
            </a:extLst>
          </p:cNvPr>
          <p:cNvSpPr txBox="1"/>
          <p:nvPr/>
        </p:nvSpPr>
        <p:spPr>
          <a:xfrm rot="16200000">
            <a:off x="8327906" y="5324100"/>
            <a:ext cx="615553" cy="796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HK" sz="2800" b="1" dirty="0"/>
              <a:t>B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29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EDD828A-8BA2-4E94-948A-F3487C36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48" y="457200"/>
            <a:ext cx="10309745" cy="123348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布紋對成衣設計影響</a:t>
            </a:r>
            <a:r>
              <a:rPr lang="en-US" altLang="zh-HK" sz="3600" dirty="0"/>
              <a:t/>
            </a:r>
            <a:br>
              <a:rPr lang="en-US" altLang="zh-HK" sz="3600" dirty="0"/>
            </a:br>
            <a:endParaRPr lang="zh-HK" altLang="en-US" sz="3600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67CBA3B-23C7-4346-9512-DB90EE65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848" y="2117772"/>
            <a:ext cx="3744416" cy="326350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布料上的布紋，可以</a:t>
            </a:r>
            <a:r>
              <a:rPr lang="zh-TW" altLang="en-US" sz="2400" dirty="0" smtClean="0"/>
              <a:t>影響成衣展示出來及掛</a:t>
            </a:r>
            <a:r>
              <a:rPr lang="zh-TW" altLang="en-US" sz="2400" dirty="0"/>
              <a:t>起之後的效果，並且衣服的合身程度。</a:t>
            </a:r>
            <a:br>
              <a:rPr lang="zh-TW" altLang="en-US" sz="2400" dirty="0"/>
            </a:br>
            <a:endParaRPr lang="zh-TW" altLang="en-US" sz="2400" dirty="0"/>
          </a:p>
          <a:p>
            <a:r>
              <a:rPr lang="zh-TW" altLang="en-US" sz="2400" dirty="0" smtClean="0">
                <a:solidFill>
                  <a:srgbClr val="7030A0"/>
                </a:solidFill>
              </a:rPr>
              <a:t>在</a:t>
            </a:r>
            <a:r>
              <a:rPr lang="zh-TW" altLang="en-US" sz="2400" dirty="0">
                <a:solidFill>
                  <a:srgbClr val="7030A0"/>
                </a:solidFill>
              </a:rPr>
              <a:t>紙</a:t>
            </a:r>
            <a:r>
              <a:rPr lang="zh-TW" altLang="en-US" sz="2400" dirty="0" smtClean="0">
                <a:solidFill>
                  <a:srgbClr val="7030A0"/>
                </a:solidFill>
              </a:rPr>
              <a:t>樣上的直紋線，</a:t>
            </a:r>
            <a:r>
              <a:rPr lang="zh-TW" altLang="en-US" sz="2400" dirty="0">
                <a:solidFill>
                  <a:srgbClr val="7030A0"/>
                </a:solidFill>
              </a:rPr>
              <a:t>應該與布邊平衡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pPr marL="0" indent="0">
              <a:buNone/>
            </a:pPr>
            <a:endParaRPr lang="zh-HK" altLang="en-US" sz="2400" dirty="0">
              <a:solidFill>
                <a:srgbClr val="7030A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721" y="1325412"/>
            <a:ext cx="51054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6918" y="2056750"/>
            <a:ext cx="3754757" cy="4126527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不同位置或線段</a:t>
            </a:r>
            <a:r>
              <a:rPr lang="zh-TW" altLang="en-US" sz="2400" dirty="0" smtClean="0"/>
              <a:t>或曲線會</a:t>
            </a:r>
            <a:r>
              <a:rPr lang="zh-TW" altLang="en-US" sz="2400" dirty="0"/>
              <a:t>加上</a:t>
            </a:r>
            <a:r>
              <a:rPr lang="zh-TW" altLang="en-US" sz="2400" dirty="0" smtClean="0"/>
              <a:t>不同濶度的</a:t>
            </a:r>
            <a:r>
              <a:rPr lang="zh-TW" altLang="zh-TW" sz="2400" dirty="0"/>
              <a:t>黹</a:t>
            </a:r>
            <a:r>
              <a:rPr lang="zh-TW" altLang="en-US" sz="2400" dirty="0" smtClean="0"/>
              <a:t>口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400" dirty="0" smtClean="0"/>
              <a:t>曲缐</a:t>
            </a:r>
            <a:r>
              <a:rPr lang="zh-TW" altLang="en-US" sz="2400" dirty="0"/>
              <a:t>加</a:t>
            </a:r>
            <a:r>
              <a:rPr lang="zh-TW" altLang="en-US" sz="2400" dirty="0">
                <a:solidFill>
                  <a:srgbClr val="FF0000"/>
                </a:solidFill>
              </a:rPr>
              <a:t>較</a:t>
            </a:r>
            <a:r>
              <a:rPr lang="zh-TW" altLang="en-US" sz="2400" dirty="0" smtClean="0">
                <a:solidFill>
                  <a:srgbClr val="FF0000"/>
                </a:solidFill>
              </a:rPr>
              <a:t>少</a:t>
            </a:r>
            <a:r>
              <a:rPr lang="zh-TW" altLang="zh-TW" sz="2400" dirty="0"/>
              <a:t>黹</a:t>
            </a:r>
            <a:r>
              <a:rPr lang="zh-TW" altLang="en-US" sz="2400" dirty="0" smtClean="0"/>
              <a:t>口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400" dirty="0"/>
              <a:t>衣服的下方會加</a:t>
            </a:r>
            <a:r>
              <a:rPr lang="zh-TW" altLang="en-US" sz="2400" dirty="0">
                <a:solidFill>
                  <a:srgbClr val="FF0000"/>
                </a:solidFill>
              </a:rPr>
              <a:t>較</a:t>
            </a:r>
            <a:r>
              <a:rPr lang="zh-TW" altLang="en-US" sz="2400" dirty="0" smtClean="0">
                <a:solidFill>
                  <a:srgbClr val="FF0000"/>
                </a:solidFill>
              </a:rPr>
              <a:t>多</a:t>
            </a:r>
            <a:r>
              <a:rPr lang="zh-TW" altLang="zh-TW" sz="2400" dirty="0"/>
              <a:t>黹</a:t>
            </a:r>
            <a:r>
              <a:rPr lang="zh-TW" altLang="en-US" sz="2400" dirty="0" smtClean="0"/>
              <a:t>口</a:t>
            </a:r>
            <a:endParaRPr lang="zh-HK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864" y="-25787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zh-TW" dirty="0"/>
              <a:t>黹</a:t>
            </a:r>
            <a:r>
              <a:rPr lang="zh-TW" altLang="en-US" dirty="0" smtClean="0"/>
              <a:t>口</a:t>
            </a:r>
            <a:endParaRPr lang="zh-HK" altLang="en-US" dirty="0"/>
          </a:p>
        </p:txBody>
      </p:sp>
      <p:grpSp>
        <p:nvGrpSpPr>
          <p:cNvPr id="26" name="群組 25"/>
          <p:cNvGrpSpPr/>
          <p:nvPr/>
        </p:nvGrpSpPr>
        <p:grpSpPr>
          <a:xfrm>
            <a:off x="6366547" y="19050"/>
            <a:ext cx="5686425" cy="6838950"/>
            <a:chOff x="5704600" y="-248813"/>
            <a:chExt cx="5686425" cy="6838950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4600" y="-248813"/>
              <a:ext cx="5686425" cy="6838950"/>
            </a:xfrm>
            <a:prstGeom prst="rect">
              <a:avLst/>
            </a:prstGeom>
          </p:spPr>
        </p:pic>
        <p:grpSp>
          <p:nvGrpSpPr>
            <p:cNvPr id="20" name="群組 19"/>
            <p:cNvGrpSpPr/>
            <p:nvPr/>
          </p:nvGrpSpPr>
          <p:grpSpPr>
            <a:xfrm>
              <a:off x="6045825" y="1048772"/>
              <a:ext cx="4299479" cy="4641957"/>
              <a:chOff x="8191877" y="1505429"/>
              <a:chExt cx="4299479" cy="4641957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8462911" y="1902136"/>
                <a:ext cx="575525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00" dirty="0" smtClean="0"/>
                  <a:t>後幅</a:t>
                </a:r>
                <a:endParaRPr lang="zh-TW" altLang="en-US" sz="1000" dirty="0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0185860" y="1676627"/>
                <a:ext cx="682721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00" dirty="0" smtClean="0"/>
                  <a:t>前幅</a:t>
                </a:r>
                <a:endParaRPr lang="zh-TW" altLang="en-US" sz="1000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8191877" y="1755495"/>
                <a:ext cx="338554" cy="490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000" dirty="0" smtClean="0"/>
                  <a:t>後正中</a:t>
                </a:r>
                <a:endParaRPr lang="zh-TW" altLang="en-US" sz="1000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9509259" y="5380338"/>
                <a:ext cx="338554" cy="490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000" dirty="0" smtClean="0"/>
                  <a:t>後正中</a:t>
                </a:r>
                <a:endParaRPr lang="zh-TW" altLang="en-US" sz="1000" dirty="0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1998913" y="5476556"/>
                <a:ext cx="492443" cy="490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000" dirty="0" smtClean="0"/>
                  <a:t>前正中</a:t>
                </a:r>
                <a:endParaRPr lang="zh-TW" altLang="en-US" sz="1000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10693865" y="1505429"/>
                <a:ext cx="338554" cy="5168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000" dirty="0" smtClean="0"/>
                  <a:t>前正中</a:t>
                </a:r>
                <a:endParaRPr lang="zh-TW" altLang="en-US" sz="1000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11803950" y="1773576"/>
                <a:ext cx="536922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00" dirty="0" smtClean="0"/>
                  <a:t>袖</a:t>
                </a:r>
                <a:endParaRPr lang="zh-TW" altLang="en-US" sz="1000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11383205" y="5593388"/>
                <a:ext cx="644056" cy="55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00" dirty="0" smtClean="0"/>
                  <a:t>前幅裙</a:t>
                </a:r>
                <a:endParaRPr lang="en-US" altLang="zh-TW" sz="1000" dirty="0" smtClean="0"/>
              </a:p>
              <a:p>
                <a:endParaRPr lang="en-US" altLang="zh-TW" sz="1000" dirty="0"/>
              </a:p>
              <a:p>
                <a:endParaRPr lang="zh-TW" altLang="en-US" sz="1000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9850996" y="5527040"/>
                <a:ext cx="644056" cy="55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00" dirty="0" smtClean="0"/>
                  <a:t>後幅裙</a:t>
                </a:r>
                <a:endParaRPr lang="en-US" altLang="zh-TW" sz="1000" dirty="0" smtClean="0"/>
              </a:p>
              <a:p>
                <a:endParaRPr lang="en-US" altLang="zh-TW" sz="1000" dirty="0"/>
              </a:p>
              <a:p>
                <a:endParaRPr lang="zh-TW" altLang="en-US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4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1487210-3DC2-4CD7-97D2-075D2CE53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9B6E0-AC44-4C08-9792-FF75CAF35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17EE05-70B4-4EC2-88D4-385603BC5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73110"/>
            <a:ext cx="8115300" cy="159427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99000">
                <a:schemeClr val="accent2">
                  <a:alpha val="78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A4E486-95E6-4EDF-9F7F-25AF5913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91246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8F717-E1C8-4768-9F1E-901533E61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5" y="-25753"/>
            <a:ext cx="1594272" cy="12192000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4EB406-8F28-4B3B-B42A-FF988582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62451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49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BB3FF15-0BDD-E645-B056-89C508D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8" y="5481957"/>
            <a:ext cx="6591364" cy="111074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zh-TW" altLang="en-US" dirty="0" smtClean="0"/>
              <a:t>紙</a:t>
            </a:r>
            <a:r>
              <a:rPr lang="zh-TW" altLang="en-US" dirty="0"/>
              <a:t>樣製作及車</a:t>
            </a:r>
            <a:r>
              <a:rPr lang="zh-TW" altLang="en-US" dirty="0" smtClean="0"/>
              <a:t>縫簡介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sz="2400" spc="75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0B5FF-C4D0-5E46-A63B-15980C1D2A7A}"/>
              </a:ext>
            </a:extLst>
          </p:cNvPr>
          <p:cNvSpPr/>
          <p:nvPr/>
        </p:nvSpPr>
        <p:spPr>
          <a:xfrm>
            <a:off x="-4745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(1)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EE267-04F3-4546-86BC-5460EB0FA84D}"/>
              </a:ext>
            </a:extLst>
          </p:cNvPr>
          <p:cNvSpPr/>
          <p:nvPr/>
        </p:nvSpPr>
        <p:spPr>
          <a:xfrm>
            <a:off x="8123440" y="497554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b="1" i="1" baseline="300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(3)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8879-6022-49B6-A997-28B3D972E9C3}"/>
              </a:ext>
            </a:extLst>
          </p:cNvPr>
          <p:cNvSpPr/>
          <p:nvPr/>
        </p:nvSpPr>
        <p:spPr>
          <a:xfrm>
            <a:off x="10148046" y="6613037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2056" name="Picture 8" descr="Free Woman in Green Long Sleeve Shirt Writing on White Paper Stock Photo">
            <a:extLst>
              <a:ext uri="{FF2B5EF4-FFF2-40B4-BE49-F238E27FC236}">
                <a16:creationId xmlns:a16="http://schemas.microsoft.com/office/drawing/2014/main" id="{945B01D5-F5B0-4A56-90EE-4BB2C3A30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"/>
          <a:stretch/>
        </p:blipFill>
        <p:spPr bwMode="auto">
          <a:xfrm>
            <a:off x="1" y="0"/>
            <a:ext cx="7295690" cy="52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94/0f/a3/940fa30b47bb27f2f6f1c3a97ae82f39.jpg">
            <a:extLst>
              <a:ext uri="{FF2B5EF4-FFF2-40B4-BE49-F238E27FC236}">
                <a16:creationId xmlns:a16="http://schemas.microsoft.com/office/drawing/2014/main" id="{ED379AAD-FB46-487C-BA00-2F895D85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26" y="-22415"/>
            <a:ext cx="5191503" cy="69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4853027" y="504645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1171792" y="108675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6799" y="1722512"/>
            <a:ext cx="4374233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/>
              <a:t>考慮</a:t>
            </a:r>
            <a:r>
              <a:rPr lang="zh-TW" altLang="zh-TW" sz="2400" dirty="0" smtClean="0"/>
              <a:t>黹</a:t>
            </a:r>
            <a:r>
              <a:rPr lang="zh-TW" altLang="en-US" sz="2400" dirty="0" smtClean="0"/>
              <a:t>口濶度的因素包括：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zh-TW" altLang="en-US" sz="2400" dirty="0"/>
              <a:t>製作的</a:t>
            </a:r>
            <a:r>
              <a:rPr lang="zh-TW" altLang="en-US" sz="2400" dirty="0" smtClean="0"/>
              <a:t>方法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400" dirty="0" smtClean="0"/>
              <a:t>布料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種類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400" dirty="0" smtClean="0"/>
              <a:t>成衣</a:t>
            </a:r>
            <a:r>
              <a:rPr lang="zh-TW" altLang="en-US" sz="2400" dirty="0"/>
              <a:t>的款式及</a:t>
            </a:r>
            <a:r>
              <a:rPr lang="zh-TW" altLang="en-US" sz="2400" dirty="0" smtClean="0"/>
              <a:t>種類</a:t>
            </a:r>
            <a:endParaRPr lang="en-US" altLang="zh-HK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799" y="9130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/>
              <a:t>黹</a:t>
            </a:r>
            <a:r>
              <a:rPr lang="zh-TW" altLang="en-US" dirty="0" smtClean="0"/>
              <a:t>口</a:t>
            </a:r>
            <a:endParaRPr lang="zh-HK" alt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80176" y="350100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76120" y="40410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77989"/>
              </p:ext>
            </p:extLst>
          </p:nvPr>
        </p:nvGraphicFramePr>
        <p:xfrm>
          <a:off x="6155746" y="662805"/>
          <a:ext cx="4538758" cy="386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324">
                  <a:extLst>
                    <a:ext uri="{9D8B030D-6E8A-4147-A177-3AD203B41FA5}">
                      <a16:colId xmlns:a16="http://schemas.microsoft.com/office/drawing/2014/main" val="1125012007"/>
                    </a:ext>
                  </a:extLst>
                </a:gridCol>
                <a:gridCol w="1893053">
                  <a:extLst>
                    <a:ext uri="{9D8B030D-6E8A-4147-A177-3AD203B41FA5}">
                      <a16:colId xmlns:a16="http://schemas.microsoft.com/office/drawing/2014/main" val="2105551725"/>
                    </a:ext>
                  </a:extLst>
                </a:gridCol>
                <a:gridCol w="1407381">
                  <a:extLst>
                    <a:ext uri="{9D8B030D-6E8A-4147-A177-3AD203B41FA5}">
                      <a16:colId xmlns:a16="http://schemas.microsoft.com/office/drawing/2014/main" val="2961735426"/>
                    </a:ext>
                  </a:extLst>
                </a:gridCol>
              </a:tblGrid>
              <a:tr h="267053">
                <a:tc rowSpan="4"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袑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腰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253393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側旁縫合骨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en-US" altLang="zh-TW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556374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具款式的骨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1-1.5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984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褶邊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3-5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37005"/>
                  </a:ext>
                </a:extLst>
              </a:tr>
              <a:tr h="267053">
                <a:tc rowSpan="3"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女裝恤衫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頸、領及貼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0.5-1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868783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一般（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側旁縫合骨</a:t>
                      </a:r>
                      <a:r>
                        <a:rPr lang="zh-TW" altLang="en-US" sz="1200" dirty="0" smtClean="0"/>
                        <a:t>）</a:t>
                      </a:r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10762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褶邊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1-6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749832"/>
                  </a:ext>
                </a:extLst>
              </a:tr>
              <a:tr h="267053">
                <a:tc rowSpan="7"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全身裙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頸、領及貼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0.5-1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590858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袖孔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0.5-1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65844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腰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723434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肩膀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1-1.5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103274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側旁縫合骨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323250"/>
                  </a:ext>
                </a:extLst>
              </a:tr>
              <a:tr h="267053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具款式的骨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1-1.5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04362"/>
                  </a:ext>
                </a:extLst>
              </a:tr>
              <a:tr h="300601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褶邊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r>
                        <a:rPr lang="zh-TW" alt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厘米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52204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20884"/>
              </p:ext>
            </p:extLst>
          </p:nvPr>
        </p:nvGraphicFramePr>
        <p:xfrm>
          <a:off x="6155746" y="5010216"/>
          <a:ext cx="453875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61">
                  <a:extLst>
                    <a:ext uri="{9D8B030D-6E8A-4147-A177-3AD203B41FA5}">
                      <a16:colId xmlns:a16="http://schemas.microsoft.com/office/drawing/2014/main" val="1267831451"/>
                    </a:ext>
                  </a:extLst>
                </a:gridCol>
                <a:gridCol w="1956021">
                  <a:extLst>
                    <a:ext uri="{9D8B030D-6E8A-4147-A177-3AD203B41FA5}">
                      <a16:colId xmlns:a16="http://schemas.microsoft.com/office/drawing/2014/main" val="3565336789"/>
                    </a:ext>
                  </a:extLst>
                </a:gridCol>
                <a:gridCol w="1375575">
                  <a:extLst>
                    <a:ext uri="{9D8B030D-6E8A-4147-A177-3AD203B41FA5}">
                      <a16:colId xmlns:a16="http://schemas.microsoft.com/office/drawing/2014/main" val="545970017"/>
                    </a:ext>
                  </a:extLst>
                </a:gridCol>
              </a:tblGrid>
              <a:tr h="219136">
                <a:tc rowSpan="2"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所有款式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所有縫合骨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0.5-1.5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52368"/>
                  </a:ext>
                </a:extLst>
              </a:tr>
              <a:tr h="233459">
                <a:tc vMerge="1">
                  <a:txBody>
                    <a:bodyPr/>
                    <a:lstStyle/>
                    <a:p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褶邊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solidFill>
                            <a:schemeClr val="tx1"/>
                          </a:solidFill>
                        </a:rPr>
                        <a:t>0.5-2</a:t>
                      </a:r>
                      <a:r>
                        <a:rPr lang="zh-TW" altLang="en-US" sz="1200" b="0" dirty="0" smtClean="0">
                          <a:solidFill>
                            <a:schemeClr val="tx1"/>
                          </a:solidFill>
                        </a:rPr>
                        <a:t>厘米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545616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066845" y="184160"/>
            <a:ext cx="10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梭織布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007210" y="4585225"/>
            <a:ext cx="10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針織布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06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577" y="145943"/>
            <a:ext cx="10240903" cy="1233488"/>
          </a:xfrm>
        </p:spPr>
        <p:txBody>
          <a:bodyPr>
            <a:normAutofit/>
          </a:bodyPr>
          <a:lstStyle/>
          <a:p>
            <a:r>
              <a:rPr lang="ja-JP" altLang="en-US" dirty="0"/>
              <a:t>呃位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2577" y="2105656"/>
            <a:ext cx="8080408" cy="3956179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展示縫合衣服的不同布片部分時如何對位，以及褶位、拉鍊位、縫合骨、褶邊及其他設計細節的位置。</a:t>
            </a:r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243932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2165" y="274639"/>
            <a:ext cx="10240903" cy="1233488"/>
          </a:xfrm>
        </p:spPr>
        <p:txBody>
          <a:bodyPr>
            <a:normAutofit/>
          </a:bodyPr>
          <a:lstStyle/>
          <a:p>
            <a:r>
              <a:rPr lang="zh-HK" altLang="zh-TW" dirty="0" smtClean="0"/>
              <a:t>凹</a:t>
            </a:r>
            <a:r>
              <a:rPr lang="ja-JP" altLang="en-US" dirty="0" smtClean="0"/>
              <a:t>位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3000" y="2137887"/>
            <a:ext cx="3475443" cy="4525963"/>
          </a:xfrm>
        </p:spPr>
        <p:txBody>
          <a:bodyPr>
            <a:normAutofit/>
          </a:bodyPr>
          <a:lstStyle/>
          <a:p>
            <a:r>
              <a:rPr lang="zh-HK" altLang="zh-TW" sz="2400" dirty="0"/>
              <a:t>凹</a:t>
            </a:r>
            <a:r>
              <a:rPr lang="zh-TW" altLang="en-US" sz="2400" dirty="0" smtClean="0"/>
              <a:t>位</a:t>
            </a:r>
            <a:r>
              <a:rPr lang="zh-TW" altLang="en-US" sz="2400" dirty="0"/>
              <a:t>打在紙樣邊</a:t>
            </a:r>
            <a:r>
              <a:rPr lang="zh-TW" altLang="en-US" sz="2400" dirty="0" smtClean="0"/>
              <a:t>位，與縫合骨成直角，一直延伸至紙樣邊。</a:t>
            </a:r>
            <a:endParaRPr lang="zh-HK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983873"/>
            <a:ext cx="73437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1395-022D-445E-8D24-AA3F100B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80" y="399171"/>
            <a:ext cx="10240903" cy="1233488"/>
          </a:xfrm>
        </p:spPr>
        <p:txBody>
          <a:bodyPr/>
          <a:lstStyle/>
          <a:p>
            <a:r>
              <a:rPr lang="zh-TW" altLang="en-US" dirty="0" smtClean="0"/>
              <a:t>相接合符號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93DB-C120-43F7-BEE7-CB2F66232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63" y="2114939"/>
            <a:ext cx="10240903" cy="3956179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用來作對</a:t>
            </a:r>
            <a:r>
              <a:rPr lang="zh-TW" altLang="en-US" sz="2400" dirty="0"/>
              <a:t>位</a:t>
            </a:r>
            <a:r>
              <a:rPr lang="zh-TW" altLang="en-US" sz="2400" dirty="0" smtClean="0"/>
              <a:t>，確保能準確地縫合成衣的不同</a:t>
            </a:r>
            <a:r>
              <a:rPr lang="zh-TW" altLang="en-US" sz="2400" dirty="0"/>
              <a:t>布片</a:t>
            </a:r>
            <a:r>
              <a:rPr lang="zh-TW" altLang="en-US" sz="2400" dirty="0" smtClean="0"/>
              <a:t>部份。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400" dirty="0"/>
              <a:t>例如兩</a:t>
            </a:r>
            <a:r>
              <a:rPr lang="zh-TW" altLang="en-US" sz="2400" dirty="0" smtClean="0"/>
              <a:t>個相接合符號位於後袖孔位置，一個相接符合號位於前袖孔位置。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56847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242" y="395552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標記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3242" y="2332037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紙樣</a:t>
            </a:r>
            <a:r>
              <a:rPr lang="zh-TW" altLang="en-US" sz="2400" dirty="0" smtClean="0"/>
              <a:t>上的標記顯示</a:t>
            </a:r>
            <a:r>
              <a:rPr lang="zh-TW" altLang="en-US" sz="2400" dirty="0" smtClean="0">
                <a:solidFill>
                  <a:srgbClr val="7030A0"/>
                </a:solidFill>
              </a:rPr>
              <a:t>紙</a:t>
            </a:r>
            <a:r>
              <a:rPr lang="zh-TW" altLang="en-US" sz="2400" dirty="0">
                <a:solidFill>
                  <a:srgbClr val="7030A0"/>
                </a:solidFill>
              </a:rPr>
              <a:t>樣名稱，</a:t>
            </a:r>
            <a:r>
              <a:rPr lang="zh-TW" altLang="en-US" sz="2400" dirty="0" smtClean="0">
                <a:solidFill>
                  <a:srgbClr val="7030A0"/>
                </a:solidFill>
              </a:rPr>
              <a:t>前正中</a:t>
            </a:r>
            <a:r>
              <a:rPr lang="zh-TW" altLang="en-US" sz="2400" dirty="0">
                <a:solidFill>
                  <a:srgbClr val="7030A0"/>
                </a:solidFill>
              </a:rPr>
              <a:t>，</a:t>
            </a:r>
            <a:r>
              <a:rPr lang="zh-TW" altLang="en-US" sz="2400" dirty="0" smtClean="0">
                <a:solidFill>
                  <a:srgbClr val="7030A0"/>
                </a:solidFill>
              </a:rPr>
              <a:t>後正中</a:t>
            </a:r>
            <a:r>
              <a:rPr lang="zh-TW" altLang="en-US" sz="2400" dirty="0">
                <a:solidFill>
                  <a:srgbClr val="7030A0"/>
                </a:solidFill>
              </a:rPr>
              <a:t>，及該紙樣栽多少片布</a:t>
            </a:r>
            <a:r>
              <a:rPr lang="zh-TW" altLang="en-US" sz="2400" dirty="0"/>
              <a:t>。</a:t>
            </a:r>
            <a:endParaRPr lang="en-US" altLang="zh-HK" sz="2400" u="sng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31" y="395552"/>
            <a:ext cx="58674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907B-6DC4-4319-8FCD-444DD994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178" y="354930"/>
            <a:ext cx="10240903" cy="1233488"/>
          </a:xfrm>
        </p:spPr>
        <p:txBody>
          <a:bodyPr/>
          <a:lstStyle/>
          <a:p>
            <a:r>
              <a:rPr lang="zh-TW" altLang="en-US" dirty="0"/>
              <a:t>紙張製作過程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C42B-D8EB-49AE-9683-1AAD017A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177" y="2297819"/>
            <a:ext cx="10240903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第一</a:t>
            </a:r>
            <a:r>
              <a:rPr lang="ja-JP" altLang="en-US" sz="2400" dirty="0"/>
              <a:t>階段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/>
              <a:t>分析</a:t>
            </a:r>
            <a:r>
              <a:rPr lang="zh-TW" altLang="en-US" sz="2400" dirty="0" smtClean="0"/>
              <a:t>款式</a:t>
            </a:r>
            <a:r>
              <a:rPr lang="zh-TW" altLang="en-US" sz="2400" dirty="0"/>
              <a:t>。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/>
              <a:t>繪畫基本</a:t>
            </a:r>
            <a:r>
              <a:rPr lang="zh-TW" altLang="en-US" sz="2400" dirty="0"/>
              <a:t>紙</a:t>
            </a:r>
            <a:r>
              <a:rPr lang="zh-TW" altLang="en-US" sz="2400" dirty="0" smtClean="0"/>
              <a:t>樣。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400" dirty="0" smtClean="0"/>
              <a:t>根據不同成衣款式更改基本</a:t>
            </a:r>
            <a:r>
              <a:rPr lang="zh-TW" altLang="en-US" sz="2400" dirty="0"/>
              <a:t>紙</a:t>
            </a:r>
            <a:r>
              <a:rPr lang="zh-TW" altLang="en-US" sz="2400" dirty="0" smtClean="0"/>
              <a:t>様。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6249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907B-6DC4-4319-8FCD-444DD994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773" y="28149"/>
            <a:ext cx="10240903" cy="1233488"/>
          </a:xfrm>
        </p:spPr>
        <p:txBody>
          <a:bodyPr/>
          <a:lstStyle/>
          <a:p>
            <a:r>
              <a:rPr lang="zh-TW" altLang="en-US" dirty="0"/>
              <a:t>紙張製作過程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C42B-D8EB-49AE-9683-1AAD017A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773" y="1726571"/>
            <a:ext cx="10240903" cy="395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第二階段</a:t>
            </a:r>
            <a:r>
              <a:rPr lang="en-US" sz="2400" dirty="0"/>
              <a:t>:</a:t>
            </a:r>
          </a:p>
          <a:p>
            <a:pPr marL="457200" indent="-457200">
              <a:buAutoNum type="arabicPeriod"/>
            </a:pPr>
            <a:r>
              <a:rPr lang="zh-TW" altLang="en-US" sz="2400" dirty="0"/>
              <a:t>加上適合</a:t>
            </a:r>
            <a:r>
              <a:rPr lang="zh-TW" altLang="en-US" sz="2400" dirty="0" smtClean="0"/>
              <a:t>的</a:t>
            </a:r>
            <a:r>
              <a:rPr lang="zh-TW" altLang="zh-TW" sz="2400" dirty="0" smtClean="0"/>
              <a:t>黹</a:t>
            </a:r>
            <a:r>
              <a:rPr lang="zh-TW" altLang="en-US" sz="2400" dirty="0" smtClean="0"/>
              <a:t>口 </a:t>
            </a:r>
            <a:endParaRPr lang="en-US" altLang="zh-TW" sz="2400" dirty="0"/>
          </a:p>
          <a:p>
            <a:pPr marL="457200" indent="-457200">
              <a:buAutoNum type="arabicPeriod"/>
            </a:pPr>
            <a:r>
              <a:rPr lang="zh-TW" altLang="en-US" sz="2400" dirty="0" smtClean="0"/>
              <a:t>標示直紋紗紋，相接合符號及</a:t>
            </a:r>
            <a:r>
              <a:rPr lang="zh-HK" altLang="zh-TW" sz="2400" dirty="0"/>
              <a:t>凹</a:t>
            </a:r>
            <a:r>
              <a:rPr lang="zh-TW" altLang="en-US" sz="2400" dirty="0" smtClean="0"/>
              <a:t>位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zh-TW" altLang="en-US" sz="2400" dirty="0"/>
              <a:t>在紙</a:t>
            </a:r>
            <a:r>
              <a:rPr lang="zh-TW" altLang="en-US" sz="2400" dirty="0" smtClean="0"/>
              <a:t>様上加標記：</a:t>
            </a:r>
            <a:endParaRPr lang="en-US" altLang="zh-TW" sz="2400" dirty="0"/>
          </a:p>
          <a:p>
            <a:pPr marL="446088" indent="0">
              <a:buNone/>
              <a:tabLst>
                <a:tab pos="712788" algn="l"/>
              </a:tabLst>
            </a:pPr>
            <a:r>
              <a:rPr lang="en-US" altLang="zh-TW" sz="2400" dirty="0" smtClean="0"/>
              <a:t>-	</a:t>
            </a:r>
            <a:r>
              <a:rPr lang="zh-TW" altLang="en-US" sz="2400" dirty="0" smtClean="0"/>
              <a:t>名稱</a:t>
            </a:r>
            <a:endParaRPr lang="en-US" altLang="zh-TW" sz="2400" dirty="0"/>
          </a:p>
          <a:p>
            <a:pPr marL="446088" indent="0">
              <a:buNone/>
              <a:tabLst>
                <a:tab pos="712788" algn="l"/>
              </a:tabLst>
            </a:pPr>
            <a:r>
              <a:rPr lang="en-US" altLang="zh-TW" sz="2400" dirty="0" smtClean="0"/>
              <a:t>-	</a:t>
            </a:r>
            <a:r>
              <a:rPr lang="zh-TW" altLang="en-US" sz="2400" dirty="0" smtClean="0"/>
              <a:t>前正中及後正中</a:t>
            </a:r>
            <a:endParaRPr lang="en-US" altLang="zh-TW" sz="2400" dirty="0"/>
          </a:p>
          <a:p>
            <a:pPr marL="446088" indent="0">
              <a:buNone/>
              <a:tabLst>
                <a:tab pos="712788" algn="l"/>
              </a:tabLst>
            </a:pPr>
            <a:r>
              <a:rPr lang="en-US" altLang="zh-TW" sz="2400" dirty="0" smtClean="0"/>
              <a:t>-	</a:t>
            </a:r>
            <a:r>
              <a:rPr lang="zh-TW" altLang="en-US" sz="2400" dirty="0" smtClean="0"/>
              <a:t>要栽的布料種類（例如：夾裡）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ja-JP" sz="2400" dirty="0"/>
              <a:t>4.    </a:t>
            </a:r>
            <a:r>
              <a:rPr lang="ja-JP" altLang="en-US" sz="2400" dirty="0"/>
              <a:t>剪出紙様</a:t>
            </a:r>
            <a:endParaRPr lang="en-US" sz="2400" dirty="0"/>
          </a:p>
          <a:p>
            <a:pPr marL="0" indent="0">
              <a:buNone/>
            </a:pP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55472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5DB9-B519-48D1-A23C-5A35E088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0" y="4622130"/>
            <a:ext cx="6335653" cy="1233488"/>
          </a:xfrm>
        </p:spPr>
        <p:txBody>
          <a:bodyPr/>
          <a:lstStyle/>
          <a:p>
            <a:pPr algn="r"/>
            <a:r>
              <a:rPr lang="zh-TW" altLang="en-US" dirty="0"/>
              <a:t>車縫之前的準備</a:t>
            </a:r>
            <a:endParaRPr lang="en-HK" dirty="0"/>
          </a:p>
        </p:txBody>
      </p:sp>
      <p:pic>
        <p:nvPicPr>
          <p:cNvPr id="12290" name="Picture 2" descr="Free Macro Photo Of Sewing Machine Stock Photo">
            <a:extLst>
              <a:ext uri="{FF2B5EF4-FFF2-40B4-BE49-F238E27FC236}">
                <a16:creationId xmlns:a16="http://schemas.microsoft.com/office/drawing/2014/main" id="{A6568125-BC86-46F4-83F0-2FB5CE4D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366496" y="6534407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6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4300" y="0"/>
            <a:ext cx="5666558" cy="1143000"/>
          </a:xfrm>
        </p:spPr>
        <p:txBody>
          <a:bodyPr/>
          <a:lstStyle/>
          <a:p>
            <a:r>
              <a:rPr lang="ja-JP" altLang="en-US" dirty="0"/>
              <a:t>預備車縫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4300" y="1484952"/>
            <a:ext cx="4447356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zh-TW" altLang="en-US" sz="2400" dirty="0"/>
              <a:t>上面線時先轉動縫衣機的滾輪，提起車</a:t>
            </a:r>
            <a:r>
              <a:rPr lang="zh-TW" altLang="en-US" sz="2400" dirty="0" smtClean="0"/>
              <a:t>針。</a:t>
            </a:r>
            <a:endParaRPr lang="zh-TW" altLang="en-US" sz="24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endParaRPr lang="en-US" altLang="zh-HK" sz="24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zh-TW" altLang="en-US" sz="2400" dirty="0"/>
              <a:t>根據</a:t>
            </a:r>
            <a:r>
              <a:rPr lang="zh-TW" altLang="en-US" sz="2400" dirty="0" smtClean="0"/>
              <a:t>圖中所的順序穿線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endParaRPr lang="en-US" altLang="zh-TW" sz="24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zh-TW" altLang="en-US" sz="2400" dirty="0"/>
              <a:t>由左至右穿過</a:t>
            </a:r>
            <a:r>
              <a:rPr lang="zh-TW" altLang="en-US" sz="2400" dirty="0" smtClean="0"/>
              <a:t>針孔。</a:t>
            </a:r>
            <a:endParaRPr lang="en-US" altLang="zh-TW" sz="24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endParaRPr lang="en-US" altLang="zh-TW" sz="2400" dirty="0"/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zh-TW" altLang="en-US" sz="2400" dirty="0"/>
              <a:t>從</a:t>
            </a:r>
            <a:r>
              <a:rPr lang="zh-TW" altLang="en-US" sz="2400" dirty="0" smtClean="0"/>
              <a:t>針孔拉出</a:t>
            </a:r>
            <a:r>
              <a:rPr lang="zh-TW" altLang="en-US" sz="2400" dirty="0"/>
              <a:t>約</a:t>
            </a:r>
            <a:r>
              <a:rPr lang="en-US" altLang="zh-TW" sz="2400" dirty="0"/>
              <a:t>10 </a:t>
            </a:r>
            <a:r>
              <a:rPr lang="zh-TW" altLang="en-US" sz="2400" dirty="0"/>
              <a:t>厘米（</a:t>
            </a:r>
            <a:r>
              <a:rPr lang="en-US" altLang="zh-TW" sz="2400" dirty="0"/>
              <a:t>4</a:t>
            </a:r>
            <a:r>
              <a:rPr lang="zh-TW" altLang="en-US" sz="2400" dirty="0"/>
              <a:t>寸）面線。</a:t>
            </a:r>
            <a:endParaRPr lang="en-US" altLang="zh-TW" sz="2400" dirty="0"/>
          </a:p>
          <a:p>
            <a:endParaRPr lang="en-US" altLang="zh-HK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843" y="0"/>
            <a:ext cx="46291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3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599" y="0"/>
            <a:ext cx="10240903" cy="1233488"/>
          </a:xfrm>
        </p:spPr>
        <p:txBody>
          <a:bodyPr/>
          <a:lstStyle/>
          <a:p>
            <a:r>
              <a:rPr lang="ja-JP" altLang="en-US" dirty="0"/>
              <a:t>操作衣車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1" y="2114939"/>
            <a:ext cx="8954086" cy="395617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穿線</a:t>
            </a:r>
            <a:r>
              <a:rPr lang="zh-TW" altLang="en-US" sz="2400" dirty="0" smtClean="0"/>
              <a:t>期間、更換缐心或車針時要</a:t>
            </a:r>
            <a:r>
              <a:rPr lang="zh-TW" altLang="en-US" sz="2400" dirty="0"/>
              <a:t>關上</a:t>
            </a:r>
            <a:r>
              <a:rPr lang="zh-TW" altLang="en-US" sz="2400" dirty="0" smtClean="0"/>
              <a:t>縫衣機電源。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zh-TW" altLang="en-US" sz="2400" dirty="0" smtClean="0"/>
              <a:t>在使用縫衣機時，不要</a:t>
            </a:r>
            <a:r>
              <a:rPr lang="zh-TW" altLang="en-US" sz="2400" dirty="0"/>
              <a:t>接觸</a:t>
            </a:r>
            <a:r>
              <a:rPr lang="zh-TW" altLang="en-US" sz="2400" dirty="0" smtClean="0"/>
              <a:t>移動的部份或把任何物件向縫衣機按壓。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 smtClean="0"/>
              <a:t>不使用或離開縫衣機時要關上電源。</a:t>
            </a:r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1431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10240903" cy="1465973"/>
          </a:xfrm>
        </p:spPr>
        <p:txBody>
          <a:bodyPr anchor="t">
            <a:normAutofit/>
          </a:bodyPr>
          <a:lstStyle/>
          <a:p>
            <a:r>
              <a:rPr lang="ja-JP" altLang="en-US" b="0" dirty="0"/>
              <a:t>安全指引</a:t>
            </a:r>
            <a:endParaRPr lang="en-US" sz="28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erson Using White Sewing Machine Stock Photo">
            <a:extLst>
              <a:ext uri="{FF2B5EF4-FFF2-40B4-BE49-F238E27FC236}">
                <a16:creationId xmlns:a16="http://schemas.microsoft.com/office/drawing/2014/main" id="{38552014-C978-4CA8-B79D-E02F4ECB4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6" b="21140"/>
          <a:stretch/>
        </p:blipFill>
        <p:spPr bwMode="auto">
          <a:xfrm>
            <a:off x="40" y="432"/>
            <a:ext cx="1219196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40" y="3931909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/>
          <a:lstStyle/>
          <a:p>
            <a:r>
              <a:rPr lang="zh-TW" altLang="en-US" dirty="0" smtClean="0"/>
              <a:t>示範影片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52989"/>
            <a:ext cx="10240903" cy="395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1.  </a:t>
            </a:r>
            <a:r>
              <a:rPr lang="zh-TW" altLang="en-US" sz="3200" dirty="0" smtClean="0">
                <a:hlinkClick r:id="rId2"/>
              </a:rPr>
              <a:t>預備</a:t>
            </a:r>
            <a:r>
              <a:rPr lang="zh-TW" altLang="en-US" sz="3200" dirty="0">
                <a:hlinkClick r:id="rId2"/>
              </a:rPr>
              <a:t>車縫⋯⋯穿線</a:t>
            </a:r>
            <a:r>
              <a:rPr lang="zh-TW" altLang="en-US" sz="3200" dirty="0" smtClean="0">
                <a:hlinkClick r:id="rId2"/>
              </a:rPr>
              <a:t>部分 </a:t>
            </a:r>
            <a:endParaRPr lang="en-US" altLang="zh-TW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altLang="zh-TW" sz="3200" dirty="0" smtClean="0"/>
              <a:t>2.  </a:t>
            </a:r>
            <a:r>
              <a:rPr lang="zh-TW" altLang="en-US" sz="3200" dirty="0" smtClean="0">
                <a:hlinkClick r:id="rId3"/>
              </a:rPr>
              <a:t>預備</a:t>
            </a:r>
            <a:r>
              <a:rPr lang="zh-TW" altLang="en-US" sz="3200" dirty="0">
                <a:hlinkClick r:id="rId3"/>
              </a:rPr>
              <a:t>車縫⋯</a:t>
            </a:r>
            <a:r>
              <a:rPr lang="zh-TW" altLang="en-US" sz="3200" dirty="0" smtClean="0">
                <a:hlinkClick r:id="rId3"/>
              </a:rPr>
              <a:t>⋯放置線心及線梭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altLang="zh-TW" sz="3200" dirty="0" smtClean="0"/>
              <a:t>3.  </a:t>
            </a:r>
            <a:r>
              <a:rPr lang="zh-TW" altLang="en-US" sz="3200" dirty="0" smtClean="0">
                <a:hlinkClick r:id="rId4"/>
              </a:rPr>
              <a:t>預備</a:t>
            </a:r>
            <a:r>
              <a:rPr lang="zh-TW" altLang="en-US" sz="3200" dirty="0">
                <a:hlinkClick r:id="rId4"/>
              </a:rPr>
              <a:t>車縫⋯</a:t>
            </a:r>
            <a:r>
              <a:rPr lang="zh-TW" altLang="en-US" sz="3200" dirty="0" smtClean="0">
                <a:hlinkClick r:id="rId4"/>
              </a:rPr>
              <a:t>⋯線心打線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9111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6B0179-F24F-A34E-91E8-9654433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9" y="1126533"/>
            <a:ext cx="2657105" cy="1233488"/>
          </a:xfrm>
        </p:spPr>
        <p:txBody>
          <a:bodyPr>
            <a:normAutofit/>
          </a:bodyPr>
          <a:lstStyle/>
          <a:p>
            <a:r>
              <a:rPr lang="ja-JP" altLang="en-US" b="0" dirty="0"/>
              <a:t>課堂練習</a:t>
            </a:r>
            <a:endParaRPr lang="en-US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7D40F6-D7BC-C041-97E7-C0E9982C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1" y="4418408"/>
            <a:ext cx="3045796" cy="157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/>
              <a:t>你可以自行為縫衣機上線及線心打線嗎？</a:t>
            </a:r>
            <a:endParaRPr lang="en-US" sz="2400" dirty="0"/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EE2A670D-A5A8-7940-81B7-E8A0D37776A0}"/>
              </a:ext>
            </a:extLst>
          </p:cNvPr>
          <p:cNvSpPr/>
          <p:nvPr/>
        </p:nvSpPr>
        <p:spPr>
          <a:xfrm>
            <a:off x="156915" y="76076"/>
            <a:ext cx="1371600" cy="1575677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C00"/>
              </a:solidFill>
              <a:highlight>
                <a:srgbClr val="8080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5CD53-0F76-B547-A6AA-2A75F5EAB2E3}"/>
              </a:ext>
            </a:extLst>
          </p:cNvPr>
          <p:cNvSpPr/>
          <p:nvPr/>
        </p:nvSpPr>
        <p:spPr>
          <a:xfrm>
            <a:off x="351909" y="3204586"/>
            <a:ext cx="5404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 smtClean="0"/>
              <a:t>穿線</a:t>
            </a:r>
            <a:endParaRPr lang="zh-TW" altLang="en-US" sz="3200" u="sng" dirty="0"/>
          </a:p>
          <a:p>
            <a:r>
              <a:rPr lang="zh-TW" altLang="en-US" sz="3200" dirty="0"/>
              <a:t/>
            </a:r>
            <a:br>
              <a:rPr lang="zh-TW" altLang="en-US" sz="3200" dirty="0"/>
            </a:br>
            <a:endParaRPr lang="en-US" sz="3200" spc="600" dirty="0">
              <a:latin typeface="+mj-lt"/>
            </a:endParaRPr>
          </a:p>
        </p:txBody>
      </p:sp>
      <p:pic>
        <p:nvPicPr>
          <p:cNvPr id="10242" name="Picture 2" descr="Free Person Holding a Sewing Machine  Stock Photo">
            <a:extLst>
              <a:ext uri="{FF2B5EF4-FFF2-40B4-BE49-F238E27FC236}">
                <a16:creationId xmlns:a16="http://schemas.microsoft.com/office/drawing/2014/main" id="{197024E6-4F23-43DD-AD53-B42B0FC6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0939246" y="6534664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C143C-C544-7446-8D8F-28C4AEF1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043" y="2530549"/>
            <a:ext cx="5548021" cy="342812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j-lt"/>
              </a:rPr>
              <a:t>當</a:t>
            </a:r>
            <a:r>
              <a:rPr lang="zh-TW" altLang="en-US" sz="2400" dirty="0">
                <a:latin typeface="+mj-lt"/>
              </a:rPr>
              <a:t>不是車縫</a:t>
            </a:r>
            <a:r>
              <a:rPr lang="zh-TW" altLang="en-US" sz="2400" dirty="0" smtClean="0">
                <a:latin typeface="+mj-lt"/>
              </a:rPr>
              <a:t>期間，腳要離開踏板</a:t>
            </a:r>
            <a:endParaRPr lang="en-HK" sz="2400" dirty="0">
              <a:latin typeface="+mj-lt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時裝設計師創建禮服圖像檔">
            <a:extLst>
              <a:ext uri="{FF2B5EF4-FFF2-40B4-BE49-F238E27FC236}">
                <a16:creationId xmlns:a16="http://schemas.microsoft.com/office/drawing/2014/main" id="{0E84079F-767D-49A5-9E09-AE7CDC65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81" y="275183"/>
            <a:ext cx="38862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99068F-1565-494B-A703-FE7A121DD859}"/>
              </a:ext>
            </a:extLst>
          </p:cNvPr>
          <p:cNvSpPr/>
          <p:nvPr/>
        </p:nvSpPr>
        <p:spPr>
          <a:xfrm rot="11757857">
            <a:off x="3209880" y="5191455"/>
            <a:ext cx="1407868" cy="5427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9FE4A-EBAC-4A75-AA89-B8E59B3C1C21}"/>
              </a:ext>
            </a:extLst>
          </p:cNvPr>
          <p:cNvSpPr txBox="1"/>
          <p:nvPr/>
        </p:nvSpPr>
        <p:spPr>
          <a:xfrm>
            <a:off x="4291719" y="5456897"/>
            <a:ext cx="161432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腳踏</a:t>
            </a:r>
            <a:endParaRPr lang="en-HK" b="1" dirty="0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90159" y="6501902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Users\Lenovo's User\Desktop\f5ac22b7cbed52535ccf09444025ee7b.jpg">
            <a:extLst>
              <a:ext uri="{FF2B5EF4-FFF2-40B4-BE49-F238E27FC236}">
                <a16:creationId xmlns:a16="http://schemas.microsoft.com/office/drawing/2014/main" id="{CA8584C6-BE0D-4110-946D-A094304AF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/>
          <a:stretch/>
        </p:blipFill>
        <p:spPr bwMode="auto">
          <a:xfrm>
            <a:off x="7139195" y="0"/>
            <a:ext cx="5052806" cy="63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3F5493-2C6A-496C-8CA6-D1EDD4F3F613}"/>
              </a:ext>
            </a:extLst>
          </p:cNvPr>
          <p:cNvSpPr txBox="1">
            <a:spLocks/>
          </p:cNvSpPr>
          <p:nvPr/>
        </p:nvSpPr>
        <p:spPr>
          <a:xfrm>
            <a:off x="769894" y="2052680"/>
            <a:ext cx="5349552" cy="3428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/>
              <a:t>要小心處理剪刀、針及任何尖銳的用具，應放工作枱安全的位置。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  <a:p>
            <a:r>
              <a:rPr lang="zh-TW" altLang="en-US" sz="2400" dirty="0"/>
              <a:t>當衣車運作</a:t>
            </a:r>
            <a:r>
              <a:rPr lang="zh-TW" altLang="en-US" sz="2400" dirty="0" smtClean="0"/>
              <a:t>期間，經常</a:t>
            </a:r>
            <a:r>
              <a:rPr lang="zh-TW" altLang="en-US" sz="2400" dirty="0"/>
              <a:t>保持</a:t>
            </a:r>
            <a:r>
              <a:rPr lang="zh-TW" altLang="en-US" sz="2400" dirty="0" smtClean="0"/>
              <a:t>手指遠離車</a:t>
            </a:r>
            <a:r>
              <a:rPr lang="zh-TW" altLang="en-US" sz="2400" dirty="0"/>
              <a:t>針或衣車</a:t>
            </a:r>
            <a:r>
              <a:rPr lang="zh-TW" altLang="en-US" sz="2400" dirty="0" smtClean="0"/>
              <a:t>皮帶。</a:t>
            </a:r>
            <a:endParaRPr lang="zh-TW" altLang="en-US" sz="2400" dirty="0"/>
          </a:p>
          <a:p>
            <a:pPr marL="0" indent="0">
              <a:buNone/>
            </a:pPr>
            <a:endParaRPr lang="en-US" altLang="zh-HK" sz="2400" dirty="0"/>
          </a:p>
          <a:p>
            <a:endParaRPr lang="en-HK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0996396" y="6514562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5C93-6EBA-3640-BD82-EEAAF5F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91" y="2267123"/>
            <a:ext cx="5121343" cy="342812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長頭髮</a:t>
            </a:r>
            <a:r>
              <a:rPr lang="zh-TW" altLang="en-US" sz="2400" dirty="0" smtClean="0"/>
              <a:t>人士要</a:t>
            </a:r>
            <a:r>
              <a:rPr lang="zh-TW" altLang="en-US" sz="2400" dirty="0"/>
              <a:t>扎好</a:t>
            </a:r>
            <a:r>
              <a:rPr lang="zh-TW" altLang="en-US" sz="2400" dirty="0" smtClean="0"/>
              <a:t>頭髮。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08F78-3170-3E45-AD74-F121AAC86737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ree Person Holding Sewing Machine Stock Photo">
            <a:extLst>
              <a:ext uri="{FF2B5EF4-FFF2-40B4-BE49-F238E27FC236}">
                <a16:creationId xmlns:a16="http://schemas.microsoft.com/office/drawing/2014/main" id="{A72D37DC-053A-4511-B6F4-7E0CB04E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130728" y="6569474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54F29D-4CCA-4D06-875B-433CE760A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07" y="0"/>
            <a:ext cx="4270344" cy="640551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EAC874-92C7-4A14-A6CC-F5252B4ACE4D}"/>
              </a:ext>
            </a:extLst>
          </p:cNvPr>
          <p:cNvSpPr txBox="1">
            <a:spLocks/>
          </p:cNvSpPr>
          <p:nvPr/>
        </p:nvSpPr>
        <p:spPr>
          <a:xfrm>
            <a:off x="6569496" y="2216699"/>
            <a:ext cx="4670590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切</a:t>
            </a:r>
            <a:r>
              <a:rPr lang="zh-TW" altLang="en-US" sz="2400" dirty="0" smtClean="0"/>
              <a:t>勿觸及縫衣機的摩打</a:t>
            </a:r>
            <a:r>
              <a:rPr lang="zh-TW" altLang="en-US" sz="2400" dirty="0"/>
              <a:t>或</a:t>
            </a:r>
            <a:r>
              <a:rPr lang="zh-TW" altLang="en-US" sz="2400" dirty="0" smtClean="0"/>
              <a:t>正在運作中的部分。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  <a:p>
            <a:r>
              <a:rPr lang="zh-TW" altLang="en-US" sz="2400" dirty="0"/>
              <a:t>衣車保護罩或其他安全</a:t>
            </a:r>
            <a:r>
              <a:rPr lang="zh-TW" altLang="en-US" sz="2400" dirty="0" smtClean="0"/>
              <a:t>裝置是用作</a:t>
            </a:r>
            <a:r>
              <a:rPr lang="zh-TW" altLang="en-US" sz="2400" dirty="0"/>
              <a:t>保護使用人士</a:t>
            </a:r>
            <a:r>
              <a:rPr lang="zh-TW" altLang="en-US" sz="2400" dirty="0" smtClean="0"/>
              <a:t>，不可擅自</a:t>
            </a:r>
            <a:r>
              <a:rPr lang="zh-TW" altLang="en-US" sz="2400" dirty="0"/>
              <a:t>移開。</a:t>
            </a:r>
          </a:p>
          <a:p>
            <a:pPr marL="0" indent="0">
              <a:buNone/>
            </a:pPr>
            <a:endParaRPr lang="en-US" altLang="zh-HK" sz="2400" dirty="0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366496" y="6534407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zh-TW" altLang="en-US" dirty="0" smtClean="0"/>
              <a:t>製作</a:t>
            </a:r>
            <a:r>
              <a:rPr lang="zh-TW" altLang="en-US" dirty="0"/>
              <a:t>紙</a:t>
            </a:r>
            <a:r>
              <a:rPr lang="zh-TW" altLang="en-US" dirty="0" smtClean="0"/>
              <a:t>樣的工具</a:t>
            </a:r>
            <a:endParaRPr lang="en-US" sz="4000" spc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6160-5524-2241-BE7A-563D0529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822" y="1986960"/>
            <a:ext cx="3091607" cy="1727643"/>
          </a:xfrm>
        </p:spPr>
        <p:txBody>
          <a:bodyPr anchor="b">
            <a:normAutofit/>
          </a:bodyPr>
          <a:lstStyle/>
          <a:p>
            <a:r>
              <a:rPr lang="zh-TW" altLang="en-US" sz="2800" dirty="0" smtClean="0"/>
              <a:t>人體模型</a:t>
            </a:r>
            <a:r>
              <a:rPr lang="zh-TW" altLang="en-US" sz="2800" dirty="0"/>
              <a:t>／</a:t>
            </a:r>
            <a:r>
              <a:rPr lang="ja-JP" altLang="en-US" sz="2800" dirty="0" smtClean="0"/>
              <a:t>人身</a:t>
            </a:r>
            <a:r>
              <a:rPr lang="ja-JP" altLang="en-US" sz="2800" dirty="0"/>
              <a:t>公</a:t>
            </a:r>
            <a:r>
              <a:rPr lang="ja-JP" altLang="en-US" sz="2800" dirty="0" smtClean="0"/>
              <a:t>仔</a:t>
            </a:r>
            <a:r>
              <a:rPr lang="zh-TW" altLang="en-US" sz="2800" dirty="0" smtClean="0"/>
              <a:t>／</a:t>
            </a:r>
            <a:r>
              <a:rPr lang="ja-JP" altLang="en-US" sz="2800" dirty="0" smtClean="0"/>
              <a:t>人</a:t>
            </a:r>
            <a:r>
              <a:rPr lang="ja-JP" altLang="en-US" sz="2800" dirty="0"/>
              <a:t>台</a:t>
            </a:r>
            <a:endParaRPr lang="en-US" sz="2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掃描0006">
            <a:extLst>
              <a:ext uri="{FF2B5EF4-FFF2-40B4-BE49-F238E27FC236}">
                <a16:creationId xmlns:a16="http://schemas.microsoft.com/office/drawing/2014/main" id="{A4354A35-12AA-4435-B2C7-F0B97884B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975" r="55967" b="2750"/>
          <a:stretch/>
        </p:blipFill>
        <p:spPr bwMode="auto">
          <a:xfrm>
            <a:off x="4303942" y="-1"/>
            <a:ext cx="3567312" cy="339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掃描0006">
            <a:extLst>
              <a:ext uri="{FF2B5EF4-FFF2-40B4-BE49-F238E27FC236}">
                <a16:creationId xmlns:a16="http://schemas.microsoft.com/office/drawing/2014/main" id="{B0F20471-3E6C-4362-AB4B-0013D0DC3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0" t="2750" r="1495" b="2174"/>
          <a:stretch/>
        </p:blipFill>
        <p:spPr bwMode="auto">
          <a:xfrm>
            <a:off x="3997488" y="3363877"/>
            <a:ext cx="3873766" cy="304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3FD1C-1C0D-43EE-A962-7FC3EFD1B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4303942" cy="6420799"/>
          </a:xfrm>
          <a:prstGeom prst="rect">
            <a:avLst/>
          </a:prstGeom>
        </p:spPr>
      </p:pic>
      <p:sp>
        <p:nvSpPr>
          <p:cNvPr id="13" name="Rectangle 22">
            <a:extLst>
              <a:ext uri="{FF2B5EF4-FFF2-40B4-BE49-F238E27FC236}">
                <a16:creationId xmlns:a16="http://schemas.microsoft.com/office/drawing/2014/main" id="{940D0280-9DE6-45ED-9CE3-CA3ED1FA069E}"/>
              </a:ext>
            </a:extLst>
          </p:cNvPr>
          <p:cNvSpPr/>
          <p:nvPr/>
        </p:nvSpPr>
        <p:spPr>
          <a:xfrm>
            <a:off x="261721" y="6550770"/>
            <a:ext cx="1322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HK" sz="800" i="1" dirty="0" err="1" smtClean="0">
                <a:solidFill>
                  <a:schemeClr val="bg1"/>
                </a:solidFill>
              </a:rPr>
              <a:t>Pexels</a:t>
            </a:r>
            <a:r>
              <a:rPr lang="en-HK" sz="800" i="1" dirty="0" smtClean="0">
                <a:solidFill>
                  <a:schemeClr val="bg1"/>
                </a:solidFill>
              </a:rPr>
              <a:t>.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1033</Words>
  <Application>Microsoft Office PowerPoint</Application>
  <PresentationFormat>寬螢幕</PresentationFormat>
  <Paragraphs>182</Paragraphs>
  <Slides>31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Avenir Next LT Pro</vt:lpstr>
      <vt:lpstr>Avenir Next LT Pro Light</vt:lpstr>
      <vt:lpstr>新細明體</vt:lpstr>
      <vt:lpstr>Arial</vt:lpstr>
      <vt:lpstr>Calibri</vt:lpstr>
      <vt:lpstr>Times New Roman</vt:lpstr>
      <vt:lpstr>GradientRiseVTI</vt:lpstr>
      <vt:lpstr>紙樣製作及車縫簡介 </vt:lpstr>
      <vt:lpstr>紙樣製作及車縫簡介 </vt:lpstr>
      <vt:lpstr>安全指引</vt:lpstr>
      <vt:lpstr>PowerPoint 簡報</vt:lpstr>
      <vt:lpstr>PowerPoint 簡報</vt:lpstr>
      <vt:lpstr>PowerPoint 簡報</vt:lpstr>
      <vt:lpstr>PowerPoint 簡報</vt:lpstr>
      <vt:lpstr>製作紙樣的工具</vt:lpstr>
      <vt:lpstr>人體模型／人身公仔／人台</vt:lpstr>
      <vt:lpstr>紙張 （嘜㗎紙及硬卡紙）</vt:lpstr>
      <vt:lpstr>軟尺／碼尺／放碼尺</vt:lpstr>
      <vt:lpstr>角尺／弧線尺</vt:lpstr>
      <vt:lpstr>鉛筆／劃粉／絞剪／打凹機</vt:lpstr>
      <vt:lpstr>裁衣轆／紙鎮／工作枱</vt:lpstr>
      <vt:lpstr>紙樣製作技術簡介</vt:lpstr>
      <vt:lpstr>布紋線</vt:lpstr>
      <vt:lpstr>不同布紋對成衣設計的影響:</vt:lpstr>
      <vt:lpstr>布紋對成衣設計影響 </vt:lpstr>
      <vt:lpstr>黹口</vt:lpstr>
      <vt:lpstr>黹口</vt:lpstr>
      <vt:lpstr>呃位</vt:lpstr>
      <vt:lpstr>凹位</vt:lpstr>
      <vt:lpstr>相接合符號</vt:lpstr>
      <vt:lpstr>標記</vt:lpstr>
      <vt:lpstr>紙張製作過程</vt:lpstr>
      <vt:lpstr>紙張製作過程</vt:lpstr>
      <vt:lpstr>車縫之前的準備</vt:lpstr>
      <vt:lpstr>預備車縫</vt:lpstr>
      <vt:lpstr>操作衣車</vt:lpstr>
      <vt:lpstr>示範影片</vt:lpstr>
      <vt:lpstr>課堂練習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design  elements</dc:title>
  <dc:creator>HO HO TAK</dc:creator>
  <cp:lastModifiedBy>POON, Suk-mei Cindy</cp:lastModifiedBy>
  <cp:revision>192</cp:revision>
  <dcterms:created xsi:type="dcterms:W3CDTF">2020-08-20T02:38:21Z</dcterms:created>
  <dcterms:modified xsi:type="dcterms:W3CDTF">2023-03-28T08:51:56Z</dcterms:modified>
</cp:coreProperties>
</file>